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7" r:id="rId12"/>
    <p:sldId id="268" r:id="rId13"/>
    <p:sldId id="269" r:id="rId14"/>
    <p:sldId id="270" r:id="rId15"/>
    <p:sldId id="272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B4C"/>
    <a:srgbClr val="2DBEC2"/>
    <a:srgbClr val="85C55B"/>
    <a:srgbClr val="DAD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A038F74B-899B-1DA5-52AE-8495C53D6C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BE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82DCE-1FE4-8F7D-56B9-00E8502422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06305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Montserra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66104-DDFD-2143-E3B5-7FDB08B7E8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95483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202B4C"/>
                </a:solidFill>
                <a:latin typeface="Montserrat ExtraBold" panose="000009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Google Shape;57;p13">
            <a:extLst>
              <a:ext uri="{FF2B5EF4-FFF2-40B4-BE49-F238E27FC236}">
                <a16:creationId xmlns:a16="http://schemas.microsoft.com/office/drawing/2014/main" id="{80548085-EA35-7068-25B2-E75AD95CD7D3}"/>
              </a:ext>
            </a:extLst>
          </p:cNvPr>
          <p:cNvSpPr/>
          <p:nvPr userDrawn="1"/>
        </p:nvSpPr>
        <p:spPr>
          <a:xfrm rot="10800000">
            <a:off x="10674372" y="0"/>
            <a:ext cx="1517628" cy="3712464"/>
          </a:xfrm>
          <a:prstGeom prst="rtTriangle">
            <a:avLst/>
          </a:prstGeom>
          <a:solidFill>
            <a:srgbClr val="202B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56;p13">
            <a:extLst>
              <a:ext uri="{FF2B5EF4-FFF2-40B4-BE49-F238E27FC236}">
                <a16:creationId xmlns:a16="http://schemas.microsoft.com/office/drawing/2014/main" id="{FCE0EF75-5AD4-EF6F-54DE-9BE79B3FC4B4}"/>
              </a:ext>
            </a:extLst>
          </p:cNvPr>
          <p:cNvPicPr preferRelativeResize="0"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1864" y="1324734"/>
            <a:ext cx="1928271" cy="1969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03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A038F74B-899B-1DA5-52AE-8495C53D6C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2B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7;p13">
            <a:extLst>
              <a:ext uri="{FF2B5EF4-FFF2-40B4-BE49-F238E27FC236}">
                <a16:creationId xmlns:a16="http://schemas.microsoft.com/office/drawing/2014/main" id="{80548085-EA35-7068-25B2-E75AD95CD7D3}"/>
              </a:ext>
            </a:extLst>
          </p:cNvPr>
          <p:cNvSpPr/>
          <p:nvPr userDrawn="1"/>
        </p:nvSpPr>
        <p:spPr>
          <a:xfrm rot="10800000">
            <a:off x="10674372" y="0"/>
            <a:ext cx="1517628" cy="3712464"/>
          </a:xfrm>
          <a:prstGeom prst="rtTriangle">
            <a:avLst/>
          </a:prstGeom>
          <a:solidFill>
            <a:srgbClr val="2DBE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66392B-B3AB-9ADE-4885-F76DB7E08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5632" y="1623196"/>
            <a:ext cx="8465892" cy="364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9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1F5B-6AD9-0C2F-A346-CE0A68D8B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2206942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2DBEC2"/>
                </a:solidFill>
                <a:latin typeface="Montserra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10ABA-CAA5-7F73-66A1-B352058658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922016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02B4C"/>
                </a:solidFill>
                <a:latin typeface="Montserrat ExtraBold" panose="000009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B833E993-FC24-A730-163A-0F9779AC05FE}"/>
              </a:ext>
            </a:extLst>
          </p:cNvPr>
          <p:cNvSpPr/>
          <p:nvPr userDrawn="1"/>
        </p:nvSpPr>
        <p:spPr>
          <a:xfrm rot="10800000">
            <a:off x="10674372" y="0"/>
            <a:ext cx="1517628" cy="3712464"/>
          </a:xfrm>
          <a:prstGeom prst="rtTriangle">
            <a:avLst/>
          </a:prstGeom>
          <a:solidFill>
            <a:srgbClr val="202B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93069C-CE95-923E-AF3F-080547236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7098" y="5626420"/>
            <a:ext cx="2036690" cy="87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2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4E3EBF88-305B-8DE1-F773-07D6562166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2B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91F5B-6AD9-0C2F-A346-CE0A68D8B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2206942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2DBEC2"/>
                </a:solidFill>
                <a:latin typeface="Montserra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10ABA-CAA5-7F73-66A1-B352058658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922016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ExtraBold" panose="000009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B833E993-FC24-A730-163A-0F9779AC05FE}"/>
              </a:ext>
            </a:extLst>
          </p:cNvPr>
          <p:cNvSpPr/>
          <p:nvPr userDrawn="1"/>
        </p:nvSpPr>
        <p:spPr>
          <a:xfrm rot="10800000">
            <a:off x="10674372" y="0"/>
            <a:ext cx="1517628" cy="3712464"/>
          </a:xfrm>
          <a:prstGeom prst="rtTriangle">
            <a:avLst/>
          </a:prstGeom>
          <a:solidFill>
            <a:srgbClr val="2DBE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93069C-CE95-923E-AF3F-080547236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6724" y="5626420"/>
            <a:ext cx="2037438" cy="87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6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D2FC9-25D7-D795-49AB-58C3DE7A7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14363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DBEC2"/>
                </a:solidFill>
                <a:latin typeface="Montserra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49436-0CDD-D453-2CE5-A726E3FED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Google Shape;57;p13">
            <a:extLst>
              <a:ext uri="{FF2B5EF4-FFF2-40B4-BE49-F238E27FC236}">
                <a16:creationId xmlns:a16="http://schemas.microsoft.com/office/drawing/2014/main" id="{F55A83A5-7B63-D00F-3FC6-332E43CA62C2}"/>
              </a:ext>
            </a:extLst>
          </p:cNvPr>
          <p:cNvSpPr/>
          <p:nvPr userDrawn="1"/>
        </p:nvSpPr>
        <p:spPr>
          <a:xfrm rot="10800000">
            <a:off x="10674372" y="0"/>
            <a:ext cx="1517628" cy="3712464"/>
          </a:xfrm>
          <a:prstGeom prst="rtTriangle">
            <a:avLst/>
          </a:prstGeom>
          <a:solidFill>
            <a:srgbClr val="202B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3D0464-BEE6-B675-5A9A-CB6F94A6C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3294" y="5624945"/>
            <a:ext cx="2044298" cy="8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4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oub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D2FC9-25D7-D795-49AB-58C3DE7A7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14363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DBEC2"/>
                </a:solidFill>
                <a:latin typeface="Montserra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49436-0CDD-D453-2CE5-A726E3FED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00782" cy="4351338"/>
          </a:xfrm>
        </p:spPr>
        <p:txBody>
          <a:bodyPr/>
          <a:lstStyle>
            <a:lvl1pPr>
              <a:defRPr sz="28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Google Shape;57;p13">
            <a:extLst>
              <a:ext uri="{FF2B5EF4-FFF2-40B4-BE49-F238E27FC236}">
                <a16:creationId xmlns:a16="http://schemas.microsoft.com/office/drawing/2014/main" id="{F55A83A5-7B63-D00F-3FC6-332E43CA62C2}"/>
              </a:ext>
            </a:extLst>
          </p:cNvPr>
          <p:cNvSpPr/>
          <p:nvPr userDrawn="1"/>
        </p:nvSpPr>
        <p:spPr>
          <a:xfrm rot="10800000">
            <a:off x="10674372" y="0"/>
            <a:ext cx="1517628" cy="3712464"/>
          </a:xfrm>
          <a:prstGeom prst="rtTriangle">
            <a:avLst/>
          </a:prstGeom>
          <a:solidFill>
            <a:srgbClr val="202B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3D0464-BEE6-B675-5A9A-CB6F94A6C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3294" y="5624945"/>
            <a:ext cx="2044298" cy="87938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25AE93-DFC6-028A-4302-4F175D63C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53016" y="1817832"/>
            <a:ext cx="5100783" cy="4351338"/>
          </a:xfrm>
        </p:spPr>
        <p:txBody>
          <a:bodyPr/>
          <a:lstStyle>
            <a:lvl1pPr>
              <a:defRPr sz="28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9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7;p13">
            <a:extLst>
              <a:ext uri="{FF2B5EF4-FFF2-40B4-BE49-F238E27FC236}">
                <a16:creationId xmlns:a16="http://schemas.microsoft.com/office/drawing/2014/main" id="{AF8BE9C2-393E-E1E7-0DD9-C1A7948FDE43}"/>
              </a:ext>
            </a:extLst>
          </p:cNvPr>
          <p:cNvSpPr/>
          <p:nvPr userDrawn="1"/>
        </p:nvSpPr>
        <p:spPr>
          <a:xfrm rot="10800000">
            <a:off x="10674372" y="0"/>
            <a:ext cx="1517628" cy="3712464"/>
          </a:xfrm>
          <a:prstGeom prst="rtTriangle">
            <a:avLst/>
          </a:prstGeom>
          <a:solidFill>
            <a:srgbClr val="202B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5EC228-CD21-2D42-CC28-A1432B6738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99415"/>
          </a:xfrm>
        </p:spPr>
        <p:txBody>
          <a:bodyPr/>
          <a:lstStyle>
            <a:lvl1pPr marL="0" indent="0">
              <a:buNone/>
              <a:defRPr sz="2800">
                <a:solidFill>
                  <a:srgbClr val="85C55B"/>
                </a:solidFill>
                <a:latin typeface="Montserrat ExtraBold" panose="00000900000000000000" pitchFamily="50" charset="0"/>
              </a:defRPr>
            </a:lvl1pPr>
            <a:lvl2pPr>
              <a:defRPr sz="2400"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 dirty="0"/>
              <a:t>LOREM IPSUM DOLOR SIT AMET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4B9902-0322-DB3B-A32D-096BA5B3C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14363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DBEC2"/>
                </a:solidFill>
                <a:latin typeface="Montserrat Black" panose="00000A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186F49-2DD2-67FA-7C59-CB41A254793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369629"/>
            <a:ext cx="10515600" cy="739331"/>
          </a:xfrm>
        </p:spPr>
        <p:txBody>
          <a:bodyPr>
            <a:noAutofit/>
          </a:bodyPr>
          <a:lstStyle>
            <a:lvl1pPr marL="0" indent="0">
              <a:buNone/>
              <a:defRPr sz="2400" i="1">
                <a:solidFill>
                  <a:schemeClr val="tx1"/>
                </a:solidFill>
                <a:latin typeface="Montserrat" panose="00000500000000000000" pitchFamily="50" charset="0"/>
              </a:defRPr>
            </a:lvl1pPr>
            <a:lvl2pPr>
              <a:defRPr sz="2400"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vel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auctor.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56F9331-2FBE-0B0E-A9F5-90A4A9DB0F4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3253549"/>
            <a:ext cx="10515600" cy="3071051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defRPr sz="2400"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 dirty="0"/>
              <a:t>Aenean lacinia Bibendum </a:t>
            </a:r>
            <a:r>
              <a:rPr lang="en-US" dirty="0" err="1"/>
              <a:t>nulla</a:t>
            </a:r>
            <a:r>
              <a:rPr lang="en-US" dirty="0"/>
              <a:t> sed </a:t>
            </a:r>
            <a:r>
              <a:rPr lang="en-US" dirty="0" err="1"/>
              <a:t>consectetur</a:t>
            </a:r>
            <a:r>
              <a:rPr lang="en-US" dirty="0"/>
              <a:t>. Duis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est</a:t>
            </a:r>
            <a:r>
              <a:rPr lang="en-US" dirty="0"/>
              <a:t> non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nisi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ligula, </a:t>
            </a:r>
            <a:r>
              <a:rPr lang="en-US" dirty="0" err="1"/>
              <a:t>eget</a:t>
            </a:r>
            <a:r>
              <a:rPr lang="en-US" dirty="0"/>
              <a:t> lacinia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est</a:t>
            </a:r>
            <a:r>
              <a:rPr lang="en-US" dirty="0"/>
              <a:t> non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nisi </a:t>
            </a:r>
            <a:r>
              <a:rPr lang="en-US" dirty="0" err="1"/>
              <a:t>erat</a:t>
            </a:r>
            <a:r>
              <a:rPr lang="en-US" dirty="0"/>
              <a:t> ligula, </a:t>
            </a:r>
            <a:r>
              <a:rPr lang="en-US" dirty="0" err="1"/>
              <a:t>eget</a:t>
            </a:r>
            <a:r>
              <a:rPr lang="en-US" dirty="0"/>
              <a:t> lacinia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BEE87-3362-090C-12A4-1C0B7C28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3294" y="5624945"/>
            <a:ext cx="2044298" cy="8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9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A038F74B-899B-1DA5-52AE-8495C53D6C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2B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7;p13">
            <a:extLst>
              <a:ext uri="{FF2B5EF4-FFF2-40B4-BE49-F238E27FC236}">
                <a16:creationId xmlns:a16="http://schemas.microsoft.com/office/drawing/2014/main" id="{80548085-EA35-7068-25B2-E75AD95CD7D3}"/>
              </a:ext>
            </a:extLst>
          </p:cNvPr>
          <p:cNvSpPr/>
          <p:nvPr userDrawn="1"/>
        </p:nvSpPr>
        <p:spPr>
          <a:xfrm rot="10800000">
            <a:off x="10674372" y="0"/>
            <a:ext cx="1517628" cy="3712464"/>
          </a:xfrm>
          <a:prstGeom prst="rtTriangle">
            <a:avLst/>
          </a:prstGeom>
          <a:solidFill>
            <a:srgbClr val="2DBE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BDC64-2EBC-5D7D-C572-9E1DF8980D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17725"/>
            <a:ext cx="10515600" cy="1143635"/>
          </a:xfrm>
        </p:spPr>
        <p:txBody>
          <a:bodyPr>
            <a:noAutofit/>
          </a:bodyPr>
          <a:lstStyle>
            <a:lvl1pPr algn="ctr">
              <a:defRPr sz="4000" i="0">
                <a:solidFill>
                  <a:schemeClr val="bg1"/>
                </a:solidFill>
                <a:latin typeface="Montserrat ExtraBold" panose="00000900000000000000" pitchFamily="50" charset="0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9B7E50-B406-6E11-8356-85293F65D7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0040" y="0"/>
            <a:ext cx="1517628" cy="1729740"/>
          </a:xfrm>
        </p:spPr>
        <p:txBody>
          <a:bodyPr>
            <a:noAutofit/>
          </a:bodyPr>
          <a:lstStyle>
            <a:lvl1pPr marL="0" indent="0">
              <a:buNone/>
              <a:defRPr sz="24000">
                <a:solidFill>
                  <a:srgbClr val="2DBEC2"/>
                </a:solidFill>
                <a:latin typeface="FreightBig Pro Black" panose="02000A03090000020004" pitchFamily="50" charset="0"/>
              </a:defRPr>
            </a:lvl1pPr>
            <a:lvl2pPr>
              <a:defRPr sz="2400"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r>
              <a:rPr lang="en-US" sz="24000" dirty="0">
                <a:solidFill>
                  <a:srgbClr val="85C55B"/>
                </a:solidFill>
                <a:latin typeface="FreightBig Pro Black" panose="02000A03090000020004" pitchFamily="50" charset="0"/>
              </a:rPr>
              <a:t>“</a:t>
            </a:r>
            <a:endParaRPr lang="en-US" sz="9600" dirty="0">
              <a:solidFill>
                <a:srgbClr val="85C55B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3E65EE-3531-8C7E-B927-6BB4A1C43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5713" y="5379086"/>
            <a:ext cx="2660572" cy="114448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941EAE4-6732-D6B4-198A-2B36B164B64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3989387"/>
            <a:ext cx="10515600" cy="350775"/>
          </a:xfrm>
        </p:spPr>
        <p:txBody>
          <a:bodyPr>
            <a:no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2400"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E6F4233-33CA-DC5D-9970-5FFCFCE9F49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0354332" y="3216084"/>
            <a:ext cx="1517628" cy="1935036"/>
          </a:xfrm>
        </p:spPr>
        <p:txBody>
          <a:bodyPr>
            <a:noAutofit/>
          </a:bodyPr>
          <a:lstStyle>
            <a:lvl1pPr marL="0" indent="0">
              <a:buNone/>
              <a:defRPr sz="24000">
                <a:solidFill>
                  <a:srgbClr val="2DBEC2"/>
                </a:solidFill>
                <a:latin typeface="FreightBig Pro Black" panose="02000A03090000020004" pitchFamily="50" charset="0"/>
              </a:defRPr>
            </a:lvl1pPr>
            <a:lvl2pPr>
              <a:defRPr sz="2400"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r>
              <a:rPr lang="en-US" sz="24000" dirty="0">
                <a:solidFill>
                  <a:srgbClr val="85C55B"/>
                </a:solidFill>
                <a:latin typeface="FreightBig Pro Black" panose="02000A03090000020004" pitchFamily="50" charset="0"/>
              </a:rPr>
              <a:t>”</a:t>
            </a:r>
            <a:endParaRPr lang="en-US" sz="9600" dirty="0">
              <a:solidFill>
                <a:srgbClr val="85C55B"/>
              </a:solidFill>
              <a:latin typeface="Montserr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30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A038F74B-899B-1DA5-52AE-8495C53D6C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AD7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7;p13">
            <a:extLst>
              <a:ext uri="{FF2B5EF4-FFF2-40B4-BE49-F238E27FC236}">
                <a16:creationId xmlns:a16="http://schemas.microsoft.com/office/drawing/2014/main" id="{80548085-EA35-7068-25B2-E75AD95CD7D3}"/>
              </a:ext>
            </a:extLst>
          </p:cNvPr>
          <p:cNvSpPr/>
          <p:nvPr userDrawn="1"/>
        </p:nvSpPr>
        <p:spPr>
          <a:xfrm rot="10800000">
            <a:off x="10674372" y="0"/>
            <a:ext cx="1517628" cy="3712464"/>
          </a:xfrm>
          <a:prstGeom prst="rtTriangle">
            <a:avLst/>
          </a:prstGeom>
          <a:solidFill>
            <a:srgbClr val="202B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D626AC-3F4C-FE91-F4B7-9A040BE4C5C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5889249"/>
            <a:ext cx="10515600" cy="350775"/>
          </a:xfrm>
        </p:spPr>
        <p:txBody>
          <a:bodyPr>
            <a:no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2400"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 dirty="0"/>
              <a:t>Caption/Credit Information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0C027F8-21A4-4D89-86E6-D4565D36A8D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38200" y="490521"/>
            <a:ext cx="10515600" cy="5181590"/>
          </a:xfrm>
        </p:spPr>
        <p:txBody>
          <a:bodyPr>
            <a:no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>
              <a:defRPr sz="2400"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6763A4-4531-56F8-100A-4DF1494D4F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3294" y="5624945"/>
            <a:ext cx="2044298" cy="8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4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7F30AA-EEFF-893F-B18F-2B67070FF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3294" y="5624945"/>
            <a:ext cx="2044298" cy="8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7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14A27-1D5F-9FE0-2B67-6A6F7EF40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F41B0-8819-BC4F-2DBA-59F87F2DA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193E2-E834-6B70-59D6-72DDBAF59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0DC74-25C2-4857-AE7B-BE6AC689C69D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8F1A9-B922-50DF-FFA0-1E362DBFA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D13BB-974F-BA6A-1068-7367E2EB5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F03FF-2AEE-4E99-9E2C-25E203EE0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3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0" r:id="rId4"/>
    <p:sldLayoutId id="2147483660" r:id="rId5"/>
    <p:sldLayoutId id="2147483654" r:id="rId6"/>
    <p:sldLayoutId id="2147483657" r:id="rId7"/>
    <p:sldLayoutId id="2147483658" r:id="rId8"/>
    <p:sldLayoutId id="2147483659" r:id="rId9"/>
    <p:sldLayoutId id="214748365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000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D7D89-1A38-B02C-1B6C-062386D76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EE586-56A6-1E23-72A6-C319563CF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Financial Services Academy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227D1-D5B5-0DF4-385F-946E85624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Non-Profit entity of the Indiana Bankers Association</a:t>
            </a:r>
          </a:p>
          <a:p>
            <a:pPr marL="0" indent="0">
              <a:buNone/>
            </a:pPr>
            <a:r>
              <a:rPr lang="en-US" dirty="0"/>
              <a:t>Led by a Governing Board (Bank CEO’s)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Modeled after the Swiss Commercial Banking Apprenticeship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Financial Services Academy Model</a:t>
            </a:r>
          </a:p>
          <a:p>
            <a:pPr lvl="1"/>
            <a:r>
              <a:rPr lang="en-US" dirty="0"/>
              <a:t>Rotational through multiple banking areas (Modules)</a:t>
            </a:r>
          </a:p>
          <a:p>
            <a:pPr lvl="1"/>
            <a:r>
              <a:rPr lang="en-US" dirty="0"/>
              <a:t>Combination of classroom and workplace time</a:t>
            </a:r>
          </a:p>
          <a:p>
            <a:pPr lvl="1"/>
            <a:r>
              <a:rPr lang="en-US" dirty="0"/>
              <a:t>Two year apprenticeship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98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F5293-35C9-36A5-D8FF-F91A54B31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39D3A-C0BB-AC6E-8A75-EDE025BE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Financial Services Academy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842C14-E853-30FB-1FD9-D33F99A6C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50" y="1242743"/>
            <a:ext cx="3237099" cy="493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93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AE2F6-923D-2EEF-3AAB-7153AA943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C75A-4CEC-37DC-E3D7-AD1D8484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Financial Services Academy 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Roles &amp;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C3DDC-1F42-5BB4-E56B-47E4294FB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Advisory Committee Formation</a:t>
            </a:r>
          </a:p>
          <a:p>
            <a:r>
              <a:rPr lang="en-US" dirty="0"/>
              <a:t>Coordinating Banking Needs</a:t>
            </a:r>
          </a:p>
          <a:p>
            <a:r>
              <a:rPr lang="en-US" dirty="0"/>
              <a:t>Pathway Mapping </a:t>
            </a:r>
          </a:p>
          <a:p>
            <a:r>
              <a:rPr lang="en-US" dirty="0"/>
              <a:t>Curriculum Development</a:t>
            </a:r>
          </a:p>
          <a:p>
            <a:r>
              <a:rPr lang="en-US" dirty="0"/>
              <a:t>Partner Coordination (Banks, High Schools, Intermediaries)</a:t>
            </a:r>
          </a:p>
          <a:p>
            <a:r>
              <a:rPr lang="en-US" dirty="0"/>
              <a:t>Program Marketing</a:t>
            </a:r>
          </a:p>
          <a:p>
            <a:r>
              <a:rPr lang="en-US" dirty="0"/>
              <a:t>Assisting with Student recruitment</a:t>
            </a:r>
          </a:p>
          <a:p>
            <a:r>
              <a:rPr lang="en-US" dirty="0"/>
              <a:t>Oversight of the overall apprenticeship experience</a:t>
            </a:r>
          </a:p>
          <a:p>
            <a:r>
              <a:rPr lang="en-US" dirty="0"/>
              <a:t>Training of bank staff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10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D2F02-174B-1D95-B1F7-FCBBE3650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8769F-FDBC-06D1-C14D-0034F479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Financial Services Academy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Curriculum &amp; Training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5C20D5-58E1-938C-AEB9-740CBE429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2038" y="1825625"/>
            <a:ext cx="75079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29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46C5B-C162-0111-B40E-08605EE2C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BB448-9D19-782E-FB4E-4E5723D7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Financial Services Academy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Curriculum &amp;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3D839-C1C4-B3AD-117B-477EBCB3C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Where does the training take place?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Employer (Banks) </a:t>
            </a:r>
          </a:p>
          <a:p>
            <a:pPr lvl="1"/>
            <a:r>
              <a:rPr lang="en-US" dirty="0"/>
              <a:t>On the Job Training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High Schools</a:t>
            </a:r>
          </a:p>
          <a:p>
            <a:pPr lvl="1"/>
            <a:r>
              <a:rPr lang="en-US" dirty="0"/>
              <a:t>Academic courses that fit into the Apprenticeship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Intercompany Training Center (Financial Services Academy)</a:t>
            </a:r>
          </a:p>
          <a:p>
            <a:pPr lvl="1"/>
            <a:r>
              <a:rPr lang="en-US" dirty="0"/>
              <a:t>Banking Specific Courses </a:t>
            </a:r>
          </a:p>
        </p:txBody>
      </p:sp>
    </p:spTree>
    <p:extLst>
      <p:ext uri="{BB962C8B-B14F-4D97-AF65-F5344CB8AC3E}">
        <p14:creationId xmlns:p14="http://schemas.microsoft.com/office/powerpoint/2010/main" val="2254634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87000-3D8C-D8F9-9962-7A6557D1C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9DEAB-8DAD-AFD9-746E-D8506117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Why we feel this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97D25-2001-E1DE-CB13-86F58CDBE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Right thing to do</a:t>
            </a:r>
          </a:p>
          <a:p>
            <a:pPr lvl="1"/>
            <a:r>
              <a:rPr lang="en-US" dirty="0"/>
              <a:t>Meeting students where they are with additional options other than the traditional pathway to employment</a:t>
            </a:r>
          </a:p>
          <a:p>
            <a:pPr marL="0" indent="0">
              <a:buNone/>
            </a:pPr>
            <a:r>
              <a:rPr lang="en-US" dirty="0"/>
              <a:t>Reducing Costs</a:t>
            </a:r>
          </a:p>
          <a:p>
            <a:pPr lvl="1"/>
            <a:r>
              <a:rPr lang="en-US" dirty="0"/>
              <a:t>Reducing hiring, training, &amp; retention costs for our banking partners</a:t>
            </a:r>
          </a:p>
          <a:p>
            <a:pPr marL="0" indent="0">
              <a:buNone/>
            </a:pPr>
            <a:r>
              <a:rPr lang="en-US" dirty="0"/>
              <a:t>Future Employees</a:t>
            </a:r>
          </a:p>
          <a:p>
            <a:pPr lvl="1"/>
            <a:r>
              <a:rPr lang="en-US" dirty="0"/>
              <a:t>Dedicated and well trained future employee pool</a:t>
            </a:r>
          </a:p>
          <a:p>
            <a:pPr marL="0" indent="0">
              <a:buNone/>
            </a:pPr>
            <a:r>
              <a:rPr lang="en-US" dirty="0"/>
              <a:t>Seamless Transitions</a:t>
            </a:r>
          </a:p>
          <a:p>
            <a:pPr lvl="1"/>
            <a:r>
              <a:rPr lang="en-US" dirty="0"/>
              <a:t>Continue on with their employer or move on to higher education</a:t>
            </a:r>
          </a:p>
          <a:p>
            <a:pPr lvl="1"/>
            <a:r>
              <a:rPr lang="en-US" dirty="0"/>
              <a:t>Jumping off points</a:t>
            </a:r>
          </a:p>
        </p:txBody>
      </p:sp>
    </p:spTree>
    <p:extLst>
      <p:ext uri="{BB962C8B-B14F-4D97-AF65-F5344CB8AC3E}">
        <p14:creationId xmlns:p14="http://schemas.microsoft.com/office/powerpoint/2010/main" val="1472110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1211A-C119-2203-8B81-71622E5D37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4836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CD560-BC3D-F90F-7CA5-4B7DAEB12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US" dirty="0"/>
              <a:t>Chris Fisher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ABAC4-D9F4-1913-487E-71136BC83B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President &amp; CEO of the Financial Services Academy</a:t>
            </a:r>
          </a:p>
        </p:txBody>
      </p:sp>
    </p:spTree>
    <p:extLst>
      <p:ext uri="{BB962C8B-B14F-4D97-AF65-F5344CB8AC3E}">
        <p14:creationId xmlns:p14="http://schemas.microsoft.com/office/powerpoint/2010/main" val="386236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EC8EF-E182-4072-FCA2-C62602F4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800" b="1" i="0" u="none" strike="noStrike" baseline="0" dirty="0">
                <a:solidFill>
                  <a:srgbClr val="000000"/>
                </a:solidFill>
                <a:latin typeface="Libre Baskerville" panose="02000000000000000000" pitchFamily="2" charset="0"/>
              </a:rPr>
            </a:br>
            <a:r>
              <a:rPr lang="en-US" sz="2800" b="1" i="0" u="none" strike="noStrike" baseline="0" dirty="0">
                <a:solidFill>
                  <a:srgbClr val="000000"/>
                </a:solidFill>
                <a:latin typeface="Libre Baskerville" panose="02000000000000000000" pitchFamily="2" charset="0"/>
              </a:rPr>
              <a:t>Talent Shortages are Growing &amp; </a:t>
            </a:r>
            <a:br>
              <a:rPr lang="en-US" sz="2800" b="1" i="0" u="none" strike="noStrike" baseline="0" dirty="0">
                <a:solidFill>
                  <a:srgbClr val="000000"/>
                </a:solidFill>
                <a:latin typeface="Libre Baskerville" panose="02000000000000000000" pitchFamily="2" charset="0"/>
              </a:rPr>
            </a:br>
            <a:r>
              <a:rPr lang="en-US" sz="2800" b="1" i="0" u="none" strike="noStrike" baseline="0" dirty="0">
                <a:solidFill>
                  <a:srgbClr val="155F82"/>
                </a:solidFill>
                <a:latin typeface="Libre Baskerville" panose="02000000000000000000" pitchFamily="2" charset="0"/>
              </a:rPr>
              <a:t>College Alone Cannot </a:t>
            </a:r>
            <a:br>
              <a:rPr lang="en-US" sz="2800" b="1" i="0" u="none" strike="noStrike" baseline="0" dirty="0">
                <a:solidFill>
                  <a:srgbClr val="155F82"/>
                </a:solidFill>
                <a:latin typeface="Libre Baskerville" panose="02000000000000000000" pitchFamily="2" charset="0"/>
              </a:rPr>
            </a:br>
            <a:r>
              <a:rPr lang="en-US" sz="2800" b="1" i="0" u="none" strike="noStrike" baseline="0" dirty="0">
                <a:solidFill>
                  <a:srgbClr val="155F82"/>
                </a:solidFill>
                <a:latin typeface="Libre Baskerville" panose="02000000000000000000" pitchFamily="2" charset="0"/>
              </a:rPr>
              <a:t>Close the Gap</a:t>
            </a:r>
            <a:br>
              <a:rPr lang="en-US" sz="1800" b="0" i="0" u="none" strike="noStrike" baseline="0" dirty="0">
                <a:solidFill>
                  <a:srgbClr val="155F82"/>
                </a:solidFill>
                <a:latin typeface="Libre Baskerville" panose="02000000000000000000" pitchFamily="2" charset="0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D14E79-CCB8-F100-8DA9-D99021CF4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010261"/>
            <a:ext cx="8534400" cy="398206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9490C2-BDB8-DDD5-959E-A284C9E5561D}"/>
              </a:ext>
            </a:extLst>
          </p:cNvPr>
          <p:cNvSpPr txBox="1"/>
          <p:nvPr/>
        </p:nvSpPr>
        <p:spPr>
          <a:xfrm>
            <a:off x="933090" y="6379475"/>
            <a:ext cx="9910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u="none" strike="noStrike" baseline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Sources: Richard M. Fairbanks Foundation, Community Data Snapshot &amp; Georgetown University Center on Education and the Workforce, After Everything: Projections of Jobs, Education, and Training Requirements through 2031</a:t>
            </a:r>
            <a:endParaRPr lang="en-US" sz="9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2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47328-3DD0-E614-6677-6D0A5C09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How do we address the talent shortage?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962DA-353C-5DE5-F0F3-10633DCA0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CEMETS iLab Indiana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Leading the development of new professional education &amp; training pathways (apprenticeships) which can meet the needs of students who don’t plan on enrolling in college &amp; those who learn better through a combination of hands-on &amp; classroom instruction.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system is based off the Swiss Apprenticeship (VPET) system which is the world’s Gold Standard apprenticeship system.</a:t>
            </a:r>
          </a:p>
        </p:txBody>
      </p:sp>
    </p:spTree>
    <p:extLst>
      <p:ext uri="{BB962C8B-B14F-4D97-AF65-F5344CB8AC3E}">
        <p14:creationId xmlns:p14="http://schemas.microsoft.com/office/powerpoint/2010/main" val="107110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D0089-0BD4-AF36-1172-9CF9E7CFE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55E6A-1E8E-2F9F-C7DD-E2AE21F6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The Swiss System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39D863-3970-26AA-9AAC-F7F18919B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951" y="1265059"/>
            <a:ext cx="8744178" cy="4911904"/>
          </a:xfrm>
        </p:spPr>
      </p:pic>
    </p:spTree>
    <p:extLst>
      <p:ext uri="{BB962C8B-B14F-4D97-AF65-F5344CB8AC3E}">
        <p14:creationId xmlns:p14="http://schemas.microsoft.com/office/powerpoint/2010/main" val="120203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97BB3-306F-B03F-FCEB-0F44793AE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4CF8A-A40E-AAAB-F9F0-00600496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Key Learning from the Swiss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FB565-6E91-29F3-3B31-570A04C20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Apprenticeships must be </a:t>
            </a:r>
            <a:r>
              <a:rPr lang="en-US" b="1" u="sng" dirty="0"/>
              <a:t>Industry Driven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B939F3-8DB3-6C97-CBAA-EA428DE2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447" y="2762871"/>
            <a:ext cx="9002381" cy="24768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FD8583-4E5D-9DEA-3F87-DE6BD21906C8}"/>
              </a:ext>
            </a:extLst>
          </p:cNvPr>
          <p:cNvSpPr txBox="1"/>
          <p:nvPr/>
        </p:nvSpPr>
        <p:spPr>
          <a:xfrm>
            <a:off x="1672447" y="5929745"/>
            <a:ext cx="6608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*Source: CEMETS iLab Indiana</a:t>
            </a:r>
          </a:p>
        </p:txBody>
      </p:sp>
    </p:spTree>
    <p:extLst>
      <p:ext uri="{BB962C8B-B14F-4D97-AF65-F5344CB8AC3E}">
        <p14:creationId xmlns:p14="http://schemas.microsoft.com/office/powerpoint/2010/main" val="3758312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6C400-AEBF-D993-4CBC-85A8BC9A0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29A6-5B39-20F2-2E80-8CBB4A21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Industry Talent Associations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031C9-0AD0-3247-B2AA-FC5DC714E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809" y="1793432"/>
            <a:ext cx="10324381" cy="44607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Industry Talent Associations will Lead, Develop, &amp; Coordinate apprenticeships in their respective industries.</a:t>
            </a:r>
          </a:p>
          <a:p>
            <a:pPr marL="0" indent="0" algn="ctr">
              <a:buNone/>
            </a:pPr>
            <a:endParaRPr lang="en-US" b="1" dirty="0"/>
          </a:p>
          <a:p>
            <a:r>
              <a:rPr lang="en-US" dirty="0"/>
              <a:t>Represent employers statewide regarding their talent needs</a:t>
            </a:r>
          </a:p>
          <a:p>
            <a:r>
              <a:rPr lang="en-US" dirty="0"/>
              <a:t>Convening employers regularly to assess current and projected needs</a:t>
            </a:r>
          </a:p>
          <a:p>
            <a:r>
              <a:rPr lang="en-US" dirty="0"/>
              <a:t>Identifying key occupations within their specific industry</a:t>
            </a:r>
          </a:p>
          <a:p>
            <a:r>
              <a:rPr lang="en-US" dirty="0"/>
              <a:t>Determine “core competencies” and develop curriculum</a:t>
            </a:r>
          </a:p>
          <a:p>
            <a:r>
              <a:rPr lang="en-US" dirty="0"/>
              <a:t>Develop Industry Recognized Credentials</a:t>
            </a:r>
          </a:p>
          <a:p>
            <a:r>
              <a:rPr lang="en-US" dirty="0"/>
              <a:t>Coordinate Employers, High Schools, Colleges, Intermediary Activities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4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B90CD-F9E7-DDA7-9B29-483557A51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ADB29-ABB6-2628-45A0-390D9796E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Industry Talent Associations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595CCE-2E9C-41D4-02E2-24B061011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4359" y="1374076"/>
            <a:ext cx="8719868" cy="346831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F42532-D7CD-3D03-42A6-89157A137A2F}"/>
              </a:ext>
            </a:extLst>
          </p:cNvPr>
          <p:cNvSpPr txBox="1"/>
          <p:nvPr/>
        </p:nvSpPr>
        <p:spPr>
          <a:xfrm>
            <a:off x="1992702" y="4986068"/>
            <a:ext cx="7513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Future Industries include:</a:t>
            </a:r>
          </a:p>
          <a:p>
            <a:r>
              <a:rPr lang="en-US" dirty="0">
                <a:latin typeface="Georgia" panose="02040502050405020303" pitchFamily="18" charset="0"/>
              </a:rPr>
              <a:t>IT, Construction, Microelectronics, Hospitality, Sports, &amp; Entertainment</a:t>
            </a:r>
          </a:p>
        </p:txBody>
      </p:sp>
    </p:spTree>
    <p:extLst>
      <p:ext uri="{BB962C8B-B14F-4D97-AF65-F5344CB8AC3E}">
        <p14:creationId xmlns:p14="http://schemas.microsoft.com/office/powerpoint/2010/main" val="1198840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76B09-257C-23D0-771F-A557EEAFD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E2598-95DC-47DB-9F5D-AEEDCE1BB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Indiana High School Redesign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56CEA-B48F-9410-FFFB-13BA19D30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New Diploma provides more flexibility for apprenticeships</a:t>
            </a:r>
          </a:p>
          <a:p>
            <a:r>
              <a:rPr lang="en-US" dirty="0"/>
              <a:t>Elective credits</a:t>
            </a:r>
          </a:p>
          <a:p>
            <a:r>
              <a:rPr lang="en-US" dirty="0"/>
              <a:t>650 hours for work-based experiences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Scheduling consistency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89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A Slide Deck TEMPLATE 2025" id="{6CAA81E6-AF68-4A2A-8D2B-7604C7E3F432}" vid="{DDD5292A-A686-4612-9D6E-41E30A54AB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FSA Slide Deck TEMPLATE 2025</Template>
  <TotalTime>234</TotalTime>
  <Words>464</Words>
  <Application>Microsoft Office PowerPoint</Application>
  <PresentationFormat>Widescreen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FreightBig Pro Black</vt:lpstr>
      <vt:lpstr>Georgia</vt:lpstr>
      <vt:lpstr>Libre Baskerville</vt:lpstr>
      <vt:lpstr>Montserrat</vt:lpstr>
      <vt:lpstr>Montserrat Black</vt:lpstr>
      <vt:lpstr>Montserrat ExtraBold</vt:lpstr>
      <vt:lpstr>Office Theme</vt:lpstr>
      <vt:lpstr>PowerPoint Presentation</vt:lpstr>
      <vt:lpstr>Chris Fisher</vt:lpstr>
      <vt:lpstr> Talent Shortages are Growing &amp;  College Alone Cannot  Close the Gap </vt:lpstr>
      <vt:lpstr>How do we address the talent shortage?</vt:lpstr>
      <vt:lpstr>The Swiss System</vt:lpstr>
      <vt:lpstr>Key Learning from the Swiss System</vt:lpstr>
      <vt:lpstr>Industry Talent Associations</vt:lpstr>
      <vt:lpstr>Industry Talent Associations</vt:lpstr>
      <vt:lpstr>Indiana High School Redesign</vt:lpstr>
      <vt:lpstr>Financial Services Academy</vt:lpstr>
      <vt:lpstr>Financial Services Academy</vt:lpstr>
      <vt:lpstr>Financial Services Academy  Roles &amp; Responsibilities</vt:lpstr>
      <vt:lpstr>Financial Services Academy Curriculum &amp; Training</vt:lpstr>
      <vt:lpstr>Financial Services Academy Curriculum &amp; Training</vt:lpstr>
      <vt:lpstr>Why we feel this is important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Fisher</dc:creator>
  <cp:lastModifiedBy>Chris Fisher</cp:lastModifiedBy>
  <cp:revision>2</cp:revision>
  <dcterms:created xsi:type="dcterms:W3CDTF">2025-03-17T14:15:27Z</dcterms:created>
  <dcterms:modified xsi:type="dcterms:W3CDTF">2025-03-21T19:47:29Z</dcterms:modified>
</cp:coreProperties>
</file>